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14"/>
  </p:notesMasterIdLst>
  <p:sldIdLst>
    <p:sldId id="256" r:id="rId2"/>
    <p:sldId id="257" r:id="rId3"/>
    <p:sldId id="263" r:id="rId4"/>
    <p:sldId id="260" r:id="rId5"/>
    <p:sldId id="262" r:id="rId6"/>
    <p:sldId id="264" r:id="rId7"/>
    <p:sldId id="259" r:id="rId8"/>
    <p:sldId id="261" r:id="rId9"/>
    <p:sldId id="25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3"/>
    <p:restoredTop sz="77915"/>
  </p:normalViewPr>
  <p:slideViewPr>
    <p:cSldViewPr snapToGrid="0">
      <p:cViewPr varScale="1">
        <p:scale>
          <a:sx n="97" d="100"/>
          <a:sy n="97" d="100"/>
        </p:scale>
        <p:origin x="392" y="2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BEC7E-D2D7-3740-9685-DC0D22E3C679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4E62-8125-624E-933D-9B54E408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0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Welcomes</a:t>
            </a:r>
          </a:p>
          <a:p>
            <a:r>
              <a:rPr lang="en-US" dirty="0">
                <a:sym typeface="Wingdings" pitchFamily="2" charset="2"/>
              </a:rPr>
              <a:t>EUDU  what we do (if there are non-debaters)</a:t>
            </a:r>
          </a:p>
          <a:p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About me </a:t>
            </a:r>
            <a:r>
              <a:rPr lang="en-US" dirty="0">
                <a:sym typeface="Wingdings" pitchFamily="2" charset="2"/>
              </a:rPr>
              <a:t> public events head</a:t>
            </a:r>
          </a:p>
          <a:p>
            <a:r>
              <a:rPr lang="en-US" dirty="0">
                <a:sym typeface="Wingdings" pitchFamily="2" charset="2"/>
              </a:rPr>
              <a:t>- Used to be a really nervous speaker (still am) </a:t>
            </a:r>
          </a:p>
          <a:p>
            <a:r>
              <a:rPr lang="en-US" dirty="0">
                <a:sym typeface="Wingdings" pitchFamily="2" charset="2"/>
              </a:rPr>
              <a:t>- Essentially this is a skill  you get better through practice </a:t>
            </a:r>
          </a:p>
          <a:p>
            <a:r>
              <a:rPr lang="en-US" dirty="0">
                <a:sym typeface="Wingdings" pitchFamily="2" charset="2"/>
              </a:rPr>
              <a:t>- Most of the time  content is not the problem (and you’re not here to learn </a:t>
            </a:r>
            <a:r>
              <a:rPr lang="en-US" dirty="0" err="1">
                <a:sym typeface="Wingdings" pitchFamily="2" charset="2"/>
              </a:rPr>
              <a:t>abt</a:t>
            </a:r>
            <a:r>
              <a:rPr lang="en-US" dirty="0">
                <a:sym typeface="Wingdings" pitchFamily="2" charset="2"/>
              </a:rPr>
              <a:t> debating content)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Practice, unfortunately, is the best way you get more comfortable speaking off-the-cuff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will help minimize the anxiety of not having anything to say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Aim to get to 2 minutes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think we’ll keep them to 3.30 for time sake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be worried </a:t>
            </a:r>
            <a:r>
              <a:rPr lang="en-US" dirty="0" err="1"/>
              <a:t>abt</a:t>
            </a:r>
            <a:r>
              <a:rPr lang="en-US" dirty="0"/>
              <a:t> it going badly, it’s so chill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Feedback: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Criticism sandwiches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I’ll ask for feedback on something you did well, something you could improve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 we have 2 options</a:t>
            </a:r>
          </a:p>
          <a:p>
            <a:r>
              <a:rPr lang="en-US" dirty="0"/>
              <a:t>- Either can choose one or do both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Presence</a:t>
            </a:r>
            <a:endParaRPr lang="en-US" u="none" dirty="0"/>
          </a:p>
          <a:p>
            <a:r>
              <a:rPr lang="en-US" u="none" dirty="0"/>
              <a:t>- Posture: how you stand, where you stand</a:t>
            </a:r>
          </a:p>
          <a:p>
            <a:r>
              <a:rPr lang="en-US" u="none" dirty="0"/>
              <a:t>- Eye contact</a:t>
            </a:r>
          </a:p>
          <a:p>
            <a:r>
              <a:rPr lang="en-US" u="none" dirty="0"/>
              <a:t>- Concealing nerves!</a:t>
            </a:r>
          </a:p>
          <a:p>
            <a:r>
              <a:rPr lang="en-US" u="none" dirty="0"/>
              <a:t>- Gestures</a:t>
            </a:r>
          </a:p>
          <a:p>
            <a:endParaRPr lang="en-US" u="none" dirty="0"/>
          </a:p>
          <a:p>
            <a:r>
              <a:rPr lang="en-US" u="sng" dirty="0"/>
              <a:t>Delivery</a:t>
            </a:r>
          </a:p>
          <a:p>
            <a:r>
              <a:rPr lang="en-US" u="none" dirty="0"/>
              <a:t>- Projection</a:t>
            </a:r>
          </a:p>
          <a:p>
            <a:r>
              <a:rPr lang="en-US" u="none" dirty="0"/>
              <a:t>- Pace</a:t>
            </a:r>
          </a:p>
          <a:p>
            <a:r>
              <a:rPr lang="en-US" u="none" dirty="0"/>
              <a:t>- Tone</a:t>
            </a:r>
          </a:p>
          <a:p>
            <a:r>
              <a:rPr lang="en-US" u="none" dirty="0"/>
              <a:t>- Vocab &amp; language structures </a:t>
            </a:r>
          </a:p>
          <a:p>
            <a:r>
              <a:rPr lang="en-US" u="none" dirty="0"/>
              <a:t>- Are you umming &amp; </a:t>
            </a:r>
            <a:r>
              <a:rPr lang="en-US" u="none" dirty="0" err="1"/>
              <a:t>ahhing</a:t>
            </a:r>
            <a:r>
              <a:rPr lang="en-US" u="none" dirty="0"/>
              <a:t> </a:t>
            </a:r>
          </a:p>
          <a:p>
            <a:r>
              <a:rPr lang="en-US" u="none" dirty="0"/>
              <a:t>- Your timing</a:t>
            </a:r>
          </a:p>
          <a:p>
            <a:endParaRPr lang="en-US" u="none" dirty="0"/>
          </a:p>
          <a:p>
            <a:r>
              <a:rPr lang="en-US" u="sng" dirty="0"/>
              <a:t>Comebacks</a:t>
            </a:r>
          </a:p>
          <a:p>
            <a:r>
              <a:rPr lang="en-US" u="none" dirty="0"/>
              <a:t>- Prepared: you forget something</a:t>
            </a:r>
          </a:p>
          <a:p>
            <a:r>
              <a:rPr lang="en-US" u="none" dirty="0"/>
              <a:t>- Unprepared: you can’t think of something to say</a:t>
            </a:r>
          </a:p>
          <a:p>
            <a:endParaRPr lang="en-US" u="none" dirty="0"/>
          </a:p>
          <a:p>
            <a:r>
              <a:rPr lang="en-US" u="sng" dirty="0"/>
              <a:t>2 rules </a:t>
            </a:r>
          </a:p>
          <a:p>
            <a:r>
              <a:rPr lang="en-US" u="none" dirty="0"/>
              <a:t>- Literally so imp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reason why lots of debaters are also theatre kids (yuck) </a:t>
            </a:r>
          </a:p>
          <a:p>
            <a:r>
              <a:rPr lang="en-US" dirty="0"/>
              <a:t>- Monkey brain doesn’t like being unprepared</a:t>
            </a:r>
          </a:p>
          <a:p>
            <a:endParaRPr lang="en-US" dirty="0"/>
          </a:p>
          <a:p>
            <a:r>
              <a:rPr lang="en-US" dirty="0"/>
              <a:t>The goal of this game:</a:t>
            </a:r>
          </a:p>
          <a:p>
            <a:r>
              <a:rPr lang="en-US" dirty="0"/>
              <a:t>- Make the story make sense</a:t>
            </a:r>
          </a:p>
          <a:p>
            <a:r>
              <a:rPr lang="en-US" dirty="0"/>
              <a:t>- Obviously while you’re waiting for your turn, you won’t know what the person before you is going to say </a:t>
            </a:r>
          </a:p>
          <a:p>
            <a:r>
              <a:rPr lang="en-US" dirty="0"/>
              <a:t>- And preparing your idea before you’ve heard the person before you is maybe not a great tactic </a:t>
            </a:r>
          </a:p>
          <a:p>
            <a:r>
              <a:rPr lang="en-US" dirty="0"/>
              <a:t>- I want you to practice active listening &amp; on the spot creativity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do this at home!</a:t>
            </a:r>
          </a:p>
          <a:p>
            <a:r>
              <a:rPr lang="en-US" dirty="0"/>
              <a:t>- Pick a word you don’t understand, record yourself with authority saying what you think it means</a:t>
            </a:r>
          </a:p>
          <a:p>
            <a:r>
              <a:rPr lang="en-US" dirty="0"/>
              <a:t>- Pay attention to how you can use your voice &amp; intonation to have more command &amp; seem more authoritative </a:t>
            </a:r>
          </a:p>
          <a:p>
            <a:endParaRPr lang="en-US" dirty="0"/>
          </a:p>
          <a:p>
            <a:r>
              <a:rPr lang="en-US" dirty="0"/>
              <a:t>An alternative exercise you can do (&amp; maybe we can later) </a:t>
            </a:r>
          </a:p>
          <a:p>
            <a:r>
              <a:rPr lang="en-US" dirty="0"/>
              <a:t>- gush about something you don’t love</a:t>
            </a:r>
          </a:p>
          <a:p>
            <a:r>
              <a:rPr lang="en-US" dirty="0"/>
              <a:t>- enthusiasm is contagious </a:t>
            </a:r>
            <a:r>
              <a:rPr lang="en-US" dirty="0">
                <a:sym typeface="Wingdings" pitchFamily="2" charset="2"/>
              </a:rPr>
              <a:t> if you want your audience to be excited about an idea you need to effectively convey enthusiasm </a:t>
            </a:r>
          </a:p>
          <a:p>
            <a:r>
              <a:rPr lang="en-US" dirty="0">
                <a:sym typeface="Wingdings" pitchFamily="2" charset="2"/>
              </a:rPr>
              <a:t>Exercise: pick an object you’re indifferent about &amp; practice speaking about it enthusiastically </a:t>
            </a:r>
          </a:p>
          <a:p>
            <a:r>
              <a:rPr lang="en-US" dirty="0">
                <a:sym typeface="Wingdings" pitchFamily="2" charset="2"/>
              </a:rPr>
              <a:t>- Use your voice, emphasis, body language to make it seem like the most exciting thing in the universe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You could also present in a commercial way  if you’re trying to practice the art of ‘selling an idea’ </a:t>
            </a:r>
          </a:p>
          <a:p>
            <a:r>
              <a:rPr lang="en-US" dirty="0">
                <a:sym typeface="Wingdings" pitchFamily="2" charset="2"/>
              </a:rPr>
              <a:t>- Why is a fork special, how is it going to enhance my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/>
              <a:t>Filler words are a habit!</a:t>
            </a:r>
          </a:p>
          <a:p>
            <a:r>
              <a:rPr lang="en-US" u="none" dirty="0"/>
              <a:t>- Debaters love them </a:t>
            </a:r>
          </a:p>
          <a:p>
            <a:r>
              <a:rPr lang="en-US" u="none" dirty="0"/>
              <a:t>- You often have to actively turn off using them </a:t>
            </a:r>
          </a:p>
          <a:p>
            <a:endParaRPr lang="en-US" u="sng" dirty="0"/>
          </a:p>
          <a:p>
            <a:r>
              <a:rPr lang="en-US" u="sng" dirty="0"/>
              <a:t>To do at home</a:t>
            </a:r>
          </a:p>
          <a:p>
            <a:r>
              <a:rPr lang="en-US" u="none" dirty="0"/>
              <a:t>- Record yourself giving a speech on any topic for 30s </a:t>
            </a:r>
          </a:p>
          <a:p>
            <a:r>
              <a:rPr lang="en-US" u="none" dirty="0"/>
              <a:t>- Whenever you use a filler word, cut yourself off &amp; start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dirty="0"/>
              <a:t>Obvious: thank you speeches, toasts, welcome announcements</a:t>
            </a:r>
          </a:p>
          <a:p>
            <a:r>
              <a:rPr lang="en-US" i="0" u="none" dirty="0"/>
              <a:t>Less obvious: answering questions in class</a:t>
            </a:r>
          </a:p>
          <a:p>
            <a:endParaRPr lang="en-US" i="0" u="none" dirty="0"/>
          </a:p>
          <a:p>
            <a:r>
              <a:rPr lang="en-US" i="0" u="none" dirty="0"/>
              <a:t>These are all pretty context specific </a:t>
            </a:r>
            <a:r>
              <a:rPr lang="en-US" i="0" u="none" dirty="0">
                <a:sym typeface="Wingdings" pitchFamily="2" charset="2"/>
              </a:rPr>
              <a:t> so the way you get better at them is by learning &amp; then practicing doing ‘formal impromptu speeches’  </a:t>
            </a:r>
          </a:p>
          <a:p>
            <a:endParaRPr lang="en-US" i="0" u="none" dirty="0">
              <a:sym typeface="Wingdings" pitchFamily="2" charset="2"/>
            </a:endParaRPr>
          </a:p>
          <a:p>
            <a:r>
              <a:rPr lang="en-US" i="0" u="sng" dirty="0">
                <a:sym typeface="Wingdings" pitchFamily="2" charset="2"/>
              </a:rPr>
              <a:t>Planning</a:t>
            </a:r>
          </a:p>
          <a:p>
            <a:pPr marL="228600" indent="-228600">
              <a:buAutoNum type="arabicPeriod"/>
            </a:pPr>
            <a:r>
              <a:rPr lang="en-US" i="0" u="none" dirty="0">
                <a:sym typeface="Wingdings" pitchFamily="2" charset="2"/>
              </a:rPr>
              <a:t>Something you can take notes on (I find paper is easier  thoughts can spiral all over the place)</a:t>
            </a:r>
          </a:p>
          <a:p>
            <a:pPr marL="228600" indent="-228600">
              <a:buAutoNum type="arabicPeriod"/>
            </a:pPr>
            <a:r>
              <a:rPr lang="en-US" i="0" u="none" dirty="0">
                <a:sym typeface="Wingdings" pitchFamily="2" charset="2"/>
              </a:rPr>
              <a:t>You might only have a few minutes. As quickly as you can, come up w a central message that can be expanded into 2-3 points </a:t>
            </a:r>
          </a:p>
          <a:p>
            <a:pPr marL="228600" indent="-228600">
              <a:buAutoNum type="arabicPeriod"/>
            </a:pPr>
            <a:r>
              <a:rPr lang="en-US" i="0" u="none" dirty="0">
                <a:sym typeface="Wingdings" pitchFamily="2" charset="2"/>
              </a:rPr>
              <a:t>Substantiation: </a:t>
            </a:r>
            <a:endParaRPr lang="en-US" i="0" u="none" dirty="0"/>
          </a:p>
          <a:p>
            <a:r>
              <a:rPr lang="en-US" i="0" u="none" dirty="0"/>
              <a:t>- Lines of reasoning</a:t>
            </a:r>
          </a:p>
          <a:p>
            <a:r>
              <a:rPr lang="en-US" i="0" u="none" dirty="0"/>
              <a:t>- Stories: they can be yours or general ones </a:t>
            </a:r>
            <a:r>
              <a:rPr lang="en-US" i="0" u="none" dirty="0">
                <a:sym typeface="Wingdings" pitchFamily="2" charset="2"/>
              </a:rPr>
              <a:t> just make sure you know them well (these are your anchors, give you 30s-1min of extra confident speaking time) </a:t>
            </a:r>
          </a:p>
          <a:p>
            <a:r>
              <a:rPr lang="en-US" i="0" u="none" dirty="0">
                <a:sym typeface="Wingdings" pitchFamily="2" charset="2"/>
              </a:rPr>
              <a:t>- Storytelling is also super imp for audience engagement as it helps them retain the information you’re sharing with them (if you want to practice narratives, search families on the internet &amp; practice making up stories about them) </a:t>
            </a:r>
          </a:p>
          <a:p>
            <a:r>
              <a:rPr lang="en-US" i="0" u="none" dirty="0">
                <a:sym typeface="Wingdings" pitchFamily="2" charset="2"/>
              </a:rPr>
              <a:t>- Anecdotes</a:t>
            </a:r>
          </a:p>
          <a:p>
            <a:r>
              <a:rPr lang="en-US" i="0" u="none" dirty="0">
                <a:sym typeface="Wingdings" pitchFamily="2" charset="2"/>
              </a:rPr>
              <a:t>4.  Sketch out how you want to introduce the topic &amp; how you’ll conclude</a:t>
            </a:r>
          </a:p>
          <a:p>
            <a:r>
              <a:rPr lang="en-US" i="0" u="none" dirty="0">
                <a:sym typeface="Wingdings" pitchFamily="2" charset="2"/>
              </a:rPr>
              <a:t>- starting well &amp; ending well is prob the most critical part of impromptu speaking </a:t>
            </a:r>
          </a:p>
          <a:p>
            <a:r>
              <a:rPr lang="en-US" i="0" u="none" dirty="0">
                <a:sym typeface="Wingdings" pitchFamily="2" charset="2"/>
              </a:rPr>
              <a:t>5. You’re under time pressure</a:t>
            </a:r>
          </a:p>
          <a:p>
            <a:r>
              <a:rPr lang="en-US" i="0" u="none" dirty="0">
                <a:sym typeface="Wingdings" pitchFamily="2" charset="2"/>
              </a:rPr>
              <a:t>- No writing is happening</a:t>
            </a:r>
          </a:p>
          <a:p>
            <a:r>
              <a:rPr lang="en-US" i="0" u="none" dirty="0">
                <a:sym typeface="Wingdings" pitchFamily="2" charset="2"/>
              </a:rPr>
              <a:t>- Maybe your planning is tidy (circle a few words your eyes can anchor towards)</a:t>
            </a:r>
          </a:p>
          <a:p>
            <a:r>
              <a:rPr lang="en-US" i="0" u="none" dirty="0">
                <a:sym typeface="Wingdings" pitchFamily="2" charset="2"/>
              </a:rPr>
              <a:t>- If it’s not, you need to write 5 words  this is for flow </a:t>
            </a:r>
          </a:p>
          <a:p>
            <a:r>
              <a:rPr lang="en-US" i="0" u="none" dirty="0">
                <a:sym typeface="Wingdings" pitchFamily="2" charset="2"/>
              </a:rPr>
              <a:t>- You’ll also remember them </a:t>
            </a:r>
            <a:r>
              <a:rPr lang="en-US" i="0" u="none" dirty="0" err="1">
                <a:sym typeface="Wingdings" pitchFamily="2" charset="2"/>
              </a:rPr>
              <a:t>alr</a:t>
            </a:r>
            <a:r>
              <a:rPr lang="en-US" i="0" u="none" dirty="0">
                <a:sym typeface="Wingdings" pitchFamily="2" charset="2"/>
              </a:rPr>
              <a:t> so the structure should be internalized </a:t>
            </a:r>
          </a:p>
          <a:p>
            <a:endParaRPr lang="en-US" i="0" u="none" dirty="0">
              <a:sym typeface="Wingdings" pitchFamily="2" charset="2"/>
            </a:endParaRPr>
          </a:p>
          <a:p>
            <a:r>
              <a:rPr lang="en-US" i="0" u="sng" dirty="0">
                <a:sym typeface="Wingdings" pitchFamily="2" charset="2"/>
              </a:rPr>
              <a:t>Applying this to answering questions in class</a:t>
            </a:r>
          </a:p>
          <a:p>
            <a:r>
              <a:rPr lang="en-US" i="0" u="none" dirty="0">
                <a:sym typeface="Wingdings" pitchFamily="2" charset="2"/>
              </a:rPr>
              <a:t>- I like to mark down points before I say them  this helps me also feel like what I’m going to say makes sense / does it relate to what is actually going on around me</a:t>
            </a:r>
          </a:p>
          <a:p>
            <a:endParaRPr lang="en-US" i="0" u="none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optional </a:t>
            </a:r>
            <a:r>
              <a:rPr lang="en-US" dirty="0">
                <a:sym typeface="Wingdings" pitchFamily="2" charset="2"/>
              </a:rPr>
              <a:t> but it can often be helpful to apply the same formal structure of a prepared speech (to get your mind going)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They’re kind of self-explanatory but they can act as the structure of your points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u="none" dirty="0"/>
              <a:t>Positioning </a:t>
            </a:r>
          </a:p>
          <a:p>
            <a:r>
              <a:rPr lang="en-US" i="0" u="none" dirty="0"/>
              <a:t>- Take your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u="none" dirty="0"/>
              <a:t>- Stance is important: s</a:t>
            </a:r>
            <a:r>
              <a:rPr lang="en-US" u="none" dirty="0"/>
              <a:t>tand with your knees in line w your shoulders (you want to feel grounded)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u="none" dirty="0"/>
              <a:t>- </a:t>
            </a:r>
            <a:r>
              <a:rPr lang="en-US" u="none" dirty="0"/>
              <a:t>Choice: open or behind something (I like to have something in front of me </a:t>
            </a:r>
            <a:r>
              <a:rPr lang="en-US" u="none" dirty="0">
                <a:sym typeface="Wingdings" pitchFamily="2" charset="2"/>
              </a:rPr>
              <a:t> this is preference)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ym typeface="Wingdings" pitchFamily="2" charset="2"/>
              </a:rPr>
              <a:t>- Breathe! (focus on the exhale  psychology stuff)</a:t>
            </a:r>
            <a:endParaRPr lang="en-US" u="none" dirty="0"/>
          </a:p>
          <a:p>
            <a:endParaRPr lang="en-US" i="0" u="none" dirty="0"/>
          </a:p>
          <a:p>
            <a:r>
              <a:rPr lang="en-US" i="0" u="none" dirty="0"/>
              <a:t>2. If you lose your place or forget what to say next </a:t>
            </a:r>
          </a:p>
          <a:p>
            <a:r>
              <a:rPr lang="en-US" i="0" u="none" dirty="0"/>
              <a:t>Options</a:t>
            </a:r>
          </a:p>
          <a:p>
            <a:pPr marL="228600" indent="-228600">
              <a:buAutoNum type="arabicPeriod"/>
            </a:pPr>
            <a:r>
              <a:rPr lang="en-US" i="0" u="none" dirty="0"/>
              <a:t>Restate the previous thing in a slightly different way  - as if for emphasis or clarity </a:t>
            </a:r>
          </a:p>
          <a:p>
            <a:pPr marL="228600" indent="-228600">
              <a:buAutoNum type="arabicPeriod"/>
            </a:pPr>
            <a:r>
              <a:rPr lang="en-US" i="0" u="none" dirty="0"/>
              <a:t>Stay silent! Remember the rules - pauses are extremely effective tools for public speaking. Also access bias </a:t>
            </a:r>
            <a:r>
              <a:rPr lang="en-US" i="0" u="none" dirty="0">
                <a:sym typeface="Wingdings" pitchFamily="2" charset="2"/>
              </a:rPr>
              <a:t> it doesn’t feel that long or awkward to the audience </a:t>
            </a:r>
            <a:endParaRPr lang="en-US" u="none" dirty="0"/>
          </a:p>
          <a:p>
            <a:endParaRPr lang="en-US" dirty="0"/>
          </a:p>
          <a:p>
            <a:r>
              <a:rPr lang="en-US" dirty="0"/>
              <a:t>3. Be conversational </a:t>
            </a:r>
          </a:p>
          <a:p>
            <a:r>
              <a:rPr lang="en-US" dirty="0"/>
              <a:t>- Most of the time you don’t struggle to talk about things w your friends</a:t>
            </a:r>
          </a:p>
          <a:p>
            <a:r>
              <a:rPr lang="en-US" dirty="0"/>
              <a:t>- There’s a notable difference both in the way you feel &amp; sound when you’re reacting naturally to yourself vs when you’re following a script</a:t>
            </a:r>
          </a:p>
          <a:p>
            <a:r>
              <a:rPr lang="en-US" dirty="0"/>
              <a:t>- If I’m trying really hard to remember what I wrote on this page </a:t>
            </a:r>
            <a:r>
              <a:rPr lang="en-US" dirty="0">
                <a:sym typeface="Wingdings" pitchFamily="2" charset="2"/>
              </a:rPr>
              <a:t> chances are, I’m also not thinking in my natural patterns of speech (this acc means it’s harder for me to make myself understandable </a:t>
            </a:r>
            <a:r>
              <a:rPr lang="en-US" dirty="0" err="1">
                <a:sym typeface="Wingdings" pitchFamily="2" charset="2"/>
              </a:rPr>
              <a:t>bc</a:t>
            </a:r>
            <a:r>
              <a:rPr lang="en-US" dirty="0">
                <a:sym typeface="Wingdings" pitchFamily="2" charset="2"/>
              </a:rPr>
              <a:t> I am almost not understandable to myself)</a:t>
            </a:r>
          </a:p>
          <a:p>
            <a:r>
              <a:rPr lang="en-US" dirty="0">
                <a:sym typeface="Wingdings" pitchFamily="2" charset="2"/>
              </a:rPr>
              <a:t>- How do you get to that though?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Really think about what you’re saying  this will help your tone (listen to yourself vs trying to remember stuff you previously thought of)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Recognize what questions are coming up in your head  answer them, say them aloud  this will help with clarity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Sounding more natural to yourself is automatic nerve calmer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4E62-8125-624E-933D-9B54E4081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59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410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4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72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74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101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72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7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63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11/8/23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62" r:id="rId5"/>
    <p:sldLayoutId id="2147483756" r:id="rId6"/>
    <p:sldLayoutId id="2147483757" r:id="rId7"/>
    <p:sldLayoutId id="2147483758" r:id="rId8"/>
    <p:sldLayoutId id="2147483761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77AEE-0ACD-49BF-7192-AB985DB8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408" y="2780551"/>
            <a:ext cx="9758045" cy="101610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Intro to Public Speaking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CE96F0-24EE-4BAB-8C00-893EC171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D444C4E-6A11-4761-8A29-4B2A05781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7D306-4FD8-4CAD-82D2-FD4C900AD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EF343-715B-4B19-9862-2734A1FCD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EFB171-510F-4499-9CD0-BC5ACC40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2759B-0AF5-4E2E-82AA-813216C89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8366DE17-B6DB-4AF0-9B4C-75A8EFB36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A09F465-4405-48C1-97F4-AA4773F95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A2C1BD7E-5FA9-494F-8D3D-6844C3A33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85BE1E-CAFB-4EFD-944A-39897624F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1EA28F0-4E86-9AFE-59FE-66016492A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717" y="3727498"/>
            <a:ext cx="4187283" cy="687526"/>
          </a:xfrm>
        </p:spPr>
        <p:txBody>
          <a:bodyPr>
            <a:normAutofit/>
          </a:bodyPr>
          <a:lstStyle/>
          <a:p>
            <a:r>
              <a:rPr lang="en-US" dirty="0"/>
              <a:t>EUDU Public Event 8/11/2023</a:t>
            </a:r>
          </a:p>
        </p:txBody>
      </p:sp>
    </p:spTree>
    <p:extLst>
      <p:ext uri="{BB962C8B-B14F-4D97-AF65-F5344CB8AC3E}">
        <p14:creationId xmlns:p14="http://schemas.microsoft.com/office/powerpoint/2010/main" val="116905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BBEF-9E04-8AEA-A5C1-C8BC950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impromptus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42D2-86DB-6187-D29D-9A91ABFC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4" y="2521885"/>
            <a:ext cx="10077557" cy="3549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have a bunch of random speech topics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You’re going to pick one, go outside &amp; take 2 minutes to prep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You’ll then attempt to give an impromptu speech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the next person preps, we’ll do audience feedback </a:t>
            </a:r>
          </a:p>
          <a:p>
            <a:r>
              <a:rPr lang="en-US" b="1" dirty="0"/>
              <a:t>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Pick a topic &amp; immediately begin recording yourself. Don’t give yourself any time to prepare. Try get to 1 min. </a:t>
            </a:r>
          </a:p>
        </p:txBody>
      </p:sp>
    </p:spTree>
    <p:extLst>
      <p:ext uri="{BB962C8B-B14F-4D97-AF65-F5344CB8AC3E}">
        <p14:creationId xmlns:p14="http://schemas.microsoft.com/office/powerpoint/2010/main" val="341583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0FCC-EC47-C95C-3215-291FD2E9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A341-B9EE-2796-5FA2-E5DF9232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077557" cy="3549045"/>
          </a:xfrm>
        </p:spPr>
        <p:txBody>
          <a:bodyPr/>
          <a:lstStyle/>
          <a:p>
            <a:r>
              <a:rPr lang="en-US" dirty="0"/>
              <a:t>Hopefully there are some debater people 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this time to ask whatever you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E.g. we haven’t gotten much into prepared speeches today (future workshop??)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maybe you have some questions about preparing for those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Stuff about debating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Adapting to certain environments (big crowds, certain events etc.) 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F7B55-D20D-0033-9A9A-B5C507F8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080" y="389467"/>
            <a:ext cx="2574203" cy="27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74B-0815-A605-A675-C715E326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exercises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BBFB-D4EC-2F80-03AA-2C9DA6DD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8" y="2521885"/>
            <a:ext cx="8940016" cy="41159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Question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 gives a setting &amp; 2 characters.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of you will come up &amp; have a conversation as those characters.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you can only speak to each other in questions (on—one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mess up, someone else will come up to replace you &amp; continue the story.</a:t>
            </a:r>
            <a:endParaRPr lang="en-US" b="1" dirty="0"/>
          </a:p>
          <a:p>
            <a:r>
              <a:rPr lang="en-US" b="1" dirty="0"/>
              <a:t>Parachute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 chooses 4 characters.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plane is crashing, 4 of you will give a short 30s speech (in character) as to why you deserve to get the chute.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We’ll vote on who to save.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F5083-8BA1-CF50-E138-BA21B1B4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66" y="174476"/>
            <a:ext cx="3640667" cy="3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9F76-1133-E3B9-EB88-15B2556C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someone a good speaker?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C9AEB-97D4-A1E7-925F-7CB436CCD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Ignore content</a:t>
            </a:r>
          </a:p>
          <a:p>
            <a:pPr marL="228600" indent="-228600">
              <a:buAutoNum type="arabicParenR"/>
            </a:pPr>
            <a:r>
              <a:rPr lang="en-US" dirty="0">
                <a:sym typeface="Wingdings" pitchFamily="2" charset="2"/>
              </a:rPr>
              <a:t> Presence</a:t>
            </a:r>
          </a:p>
          <a:p>
            <a:pPr marL="228600" indent="-228600">
              <a:buAutoNum type="arabicParenR"/>
            </a:pPr>
            <a:r>
              <a:rPr lang="en-US" dirty="0">
                <a:sym typeface="Wingdings" pitchFamily="2" charset="2"/>
              </a:rPr>
              <a:t> Delivery</a:t>
            </a:r>
          </a:p>
          <a:p>
            <a:pPr marL="228600" indent="-228600">
              <a:buAutoNum type="arabicParenR"/>
            </a:pPr>
            <a:r>
              <a:rPr lang="en-US" dirty="0">
                <a:sym typeface="Wingdings" pitchFamily="2" charset="2"/>
              </a:rPr>
              <a:t> Comebacks</a:t>
            </a:r>
          </a:p>
          <a:p>
            <a:pPr marL="228600" indent="-228600">
              <a:buAutoNum type="arabicParenR"/>
            </a:pP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2 rules</a:t>
            </a:r>
          </a:p>
          <a:p>
            <a:pPr marL="457200" indent="-457200">
              <a:buAutoNum type="arabicPeriod"/>
            </a:pPr>
            <a:r>
              <a:rPr lang="en-US" dirty="0">
                <a:sym typeface="Wingdings" pitchFamily="2" charset="2"/>
              </a:rPr>
              <a:t>Never start again</a:t>
            </a:r>
          </a:p>
          <a:p>
            <a:pPr marL="457200" indent="-457200">
              <a:buAutoNum type="arabicPeriod"/>
            </a:pPr>
            <a:r>
              <a:rPr lang="en-US" dirty="0">
                <a:sym typeface="Wingdings" pitchFamily="2" charset="2"/>
              </a:rPr>
              <a:t>Never </a:t>
            </a:r>
            <a:r>
              <a:rPr lang="en-US" dirty="0" err="1">
                <a:sym typeface="Wingdings" pitchFamily="2" charset="2"/>
              </a:rPr>
              <a:t>apologise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3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65ED-E2D5-7664-496E-FC88AF33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8864-2DAD-ACF2-67DB-0E8581D5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 Warmup (fun :0)</a:t>
            </a:r>
          </a:p>
          <a:p>
            <a:pPr marL="228600" indent="-228600">
              <a:buAutoNum type="arabicParenR"/>
            </a:pPr>
            <a:r>
              <a:rPr lang="en-US" dirty="0"/>
              <a:t> Couple of drills that tackle specific skills </a:t>
            </a:r>
          </a:p>
          <a:p>
            <a:r>
              <a:rPr lang="en-US" dirty="0"/>
              <a:t>3) How to do impromptu speeches </a:t>
            </a:r>
          </a:p>
          <a:p>
            <a:r>
              <a:rPr lang="en-US" dirty="0"/>
              <a:t>4) Impromptu speech practice &amp; audience feedback </a:t>
            </a:r>
          </a:p>
          <a:p>
            <a:r>
              <a:rPr lang="en-US" dirty="0"/>
              <a:t>5) Questions </a:t>
            </a:r>
          </a:p>
          <a:p>
            <a:r>
              <a:rPr lang="en-US" dirty="0"/>
              <a:t>6) 1-2 more games if you’re having fun &amp; want to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27329-10A1-065B-6904-8FEB5FED9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51"/>
          <a:stretch/>
        </p:blipFill>
        <p:spPr>
          <a:xfrm>
            <a:off x="6785165" y="2315343"/>
            <a:ext cx="2903708" cy="45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3AF-F4E9-FA77-5DE3-3C9DD709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AAEC-2F10-9097-1415-9738DBD7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Continuous story-telling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run on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person is going to speak for 10s (I will cut you off) &amp; the next person will pick up from where you left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person, you get to decide where you want this to go </a:t>
            </a:r>
          </a:p>
        </p:txBody>
      </p:sp>
    </p:spTree>
    <p:extLst>
      <p:ext uri="{BB962C8B-B14F-4D97-AF65-F5344CB8AC3E}">
        <p14:creationId xmlns:p14="http://schemas.microsoft.com/office/powerpoint/2010/main" val="153173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8A05-37EB-2D86-6447-EA963D30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 authoritative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9E29-5F09-6A3E-0A4F-6A31F3D71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matter what your presentation is about </a:t>
            </a:r>
            <a:r>
              <a:rPr lang="en-US" dirty="0">
                <a:sym typeface="Wingdings" pitchFamily="2" charset="2"/>
              </a:rPr>
              <a:t> you should always seem like you have authority over the topic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Make up 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I’m going to give you a random word that you shouldn’t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You’re going to tell us what it means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Alternative: gush about things you don’t 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642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2556-6EB1-04F6-3694-AC225001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filler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78D4-A944-BD88-8F65-6AF7121CE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Filler words like ‘uh’ ‘uhm’ &amp; ‘</a:t>
            </a:r>
            <a:r>
              <a:rPr lang="en-US" dirty="0" err="1"/>
              <a:t>y’know</a:t>
            </a:r>
            <a:r>
              <a:rPr lang="en-US" dirty="0"/>
              <a:t>’ not only make your talk more difficult to listen to but it makes you seem less prepared. </a:t>
            </a:r>
          </a:p>
          <a:p>
            <a:endParaRPr lang="en-US" b="1" dirty="0"/>
          </a:p>
          <a:p>
            <a:r>
              <a:rPr lang="en-US" b="1" dirty="0"/>
              <a:t>30s filler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I’ll take topic suggestions from audience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Speak for 30s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use a filler word, start again 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10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1A84-DECA-076F-A3B5-57638489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impromptu speeches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7171-BA66-DE35-673C-EF2486DD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077557" cy="501233"/>
          </a:xfrm>
        </p:spPr>
        <p:txBody>
          <a:bodyPr/>
          <a:lstStyle/>
          <a:p>
            <a:r>
              <a:rPr lang="en-US" dirty="0"/>
              <a:t>- You’re probably giving these the most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6FA3A-E16C-A734-9FE2-14204DA5C7B6}"/>
              </a:ext>
            </a:extLst>
          </p:cNvPr>
          <p:cNvSpPr txBox="1">
            <a:spLocks/>
          </p:cNvSpPr>
          <p:nvPr/>
        </p:nvSpPr>
        <p:spPr>
          <a:xfrm>
            <a:off x="525717" y="3178383"/>
            <a:ext cx="10077557" cy="335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Planning an Impromptu</a:t>
            </a:r>
          </a:p>
          <a:p>
            <a:pPr marL="457200" indent="-457200">
              <a:buAutoNum type="arabicPeriod"/>
            </a:pPr>
            <a:r>
              <a:rPr lang="en-US" dirty="0"/>
              <a:t>You: alone outside with a piece of paper</a:t>
            </a:r>
          </a:p>
          <a:p>
            <a:pPr marL="457200" indent="-457200">
              <a:buAutoNum type="arabicPeriod"/>
            </a:pPr>
            <a:r>
              <a:rPr lang="en-US" dirty="0"/>
              <a:t>Decide on a central message </a:t>
            </a:r>
          </a:p>
          <a:p>
            <a:pPr marL="457200" indent="-457200">
              <a:buAutoNum type="arabicPeriod"/>
            </a:pPr>
            <a:r>
              <a:rPr lang="en-US" dirty="0"/>
              <a:t>Outline 2-3 points</a:t>
            </a:r>
          </a:p>
          <a:p>
            <a:pPr marL="457200" indent="-457200">
              <a:buAutoNum type="arabicPeriod"/>
            </a:pPr>
            <a:r>
              <a:rPr lang="en-US" dirty="0"/>
              <a:t>Substantiation </a:t>
            </a:r>
          </a:p>
          <a:p>
            <a:pPr marL="457200" indent="-457200">
              <a:buAutoNum type="arabicPeriod"/>
            </a:pPr>
            <a:r>
              <a:rPr lang="en-US" dirty="0"/>
              <a:t>Sketch out the intro &amp; conclusion </a:t>
            </a:r>
          </a:p>
          <a:p>
            <a:pPr marL="457200" indent="-457200">
              <a:buAutoNum type="arabicPeriod"/>
            </a:pPr>
            <a:r>
              <a:rPr lang="en-US" dirty="0"/>
              <a:t>Circle or re-write 5 keywords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BBAA820-CB27-CEC9-8BEE-1474D92E429A}"/>
              </a:ext>
            </a:extLst>
          </p:cNvPr>
          <p:cNvSpPr/>
          <p:nvPr/>
        </p:nvSpPr>
        <p:spPr>
          <a:xfrm>
            <a:off x="8509518" y="787068"/>
            <a:ext cx="3041780" cy="198543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We’re going to do a voluntary exercise after this!</a:t>
            </a:r>
          </a:p>
        </p:txBody>
      </p:sp>
    </p:spTree>
    <p:extLst>
      <p:ext uri="{BB962C8B-B14F-4D97-AF65-F5344CB8AC3E}">
        <p14:creationId xmlns:p14="http://schemas.microsoft.com/office/powerpoint/2010/main" val="131120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BC258-4557-E7DD-932B-0F6840E4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en-US" dirty="0"/>
              <a:t>structure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7A40-18BA-9B23-817E-7A5878297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6430278" cy="3274503"/>
          </a:xfrm>
        </p:spPr>
        <p:txBody>
          <a:bodyPr>
            <a:normAutofit/>
          </a:bodyPr>
          <a:lstStyle/>
          <a:p>
            <a:r>
              <a:rPr lang="en-US" b="1" dirty="0"/>
              <a:t>Formulas</a:t>
            </a:r>
          </a:p>
          <a:p>
            <a:pPr marL="457200" indent="-457200">
              <a:buAutoNum type="arabicPeriod"/>
            </a:pPr>
            <a:r>
              <a:rPr lang="en-US" dirty="0"/>
              <a:t>Past, present, future</a:t>
            </a:r>
          </a:p>
          <a:p>
            <a:pPr marL="457200" indent="-457200">
              <a:buAutoNum type="arabicPeriod"/>
            </a:pPr>
            <a:r>
              <a:rPr lang="en-US" dirty="0"/>
              <a:t>Personal, communal, national / international</a:t>
            </a:r>
          </a:p>
          <a:p>
            <a:pPr marL="457200" indent="-457200">
              <a:buAutoNum type="arabicPeriod"/>
            </a:pPr>
            <a:r>
              <a:rPr lang="en-US" dirty="0"/>
              <a:t>Cause, effect, remedy</a:t>
            </a:r>
          </a:p>
          <a:p>
            <a:pPr marL="457200" indent="-457200">
              <a:buAutoNum type="arabicPeriod"/>
            </a:pPr>
            <a:r>
              <a:rPr lang="en-US" dirty="0"/>
              <a:t>Before, event, result  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42E9166-17E9-A239-6325-8B1A724A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68" y="512863"/>
            <a:ext cx="3924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76292-9643-6BC6-FB7D-18932391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5" y="787068"/>
            <a:ext cx="4213359" cy="1890665"/>
          </a:xfrm>
        </p:spPr>
        <p:txBody>
          <a:bodyPr anchor="b">
            <a:normAutofit/>
          </a:bodyPr>
          <a:lstStyle/>
          <a:p>
            <a:r>
              <a:rPr lang="en-US" dirty="0"/>
              <a:t>strategies for nerves</a:t>
            </a:r>
          </a:p>
        </p:txBody>
      </p:sp>
      <p:pic>
        <p:nvPicPr>
          <p:cNvPr id="4" name="Picture 3" descr="A person with her hands on her head&#10;&#10;Description automatically generated">
            <a:extLst>
              <a:ext uri="{FF2B5EF4-FFF2-40B4-BE49-F238E27FC236}">
                <a16:creationId xmlns:a16="http://schemas.microsoft.com/office/drawing/2014/main" id="{114B6F6C-2F51-CA95-9BF6-D7E432B2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0" r="6607"/>
          <a:stretch/>
        </p:blipFill>
        <p:spPr>
          <a:xfrm>
            <a:off x="774174" y="555614"/>
            <a:ext cx="4708842" cy="5705279"/>
          </a:xfrm>
          <a:prstGeom prst="rect">
            <a:avLst/>
          </a:prstGeom>
        </p:spPr>
      </p:pic>
      <p:grpSp>
        <p:nvGrpSpPr>
          <p:cNvPr id="11" name="Graphic 78">
            <a:extLst>
              <a:ext uri="{FF2B5EF4-FFF2-40B4-BE49-F238E27FC236}">
                <a16:creationId xmlns:a16="http://schemas.microsoft.com/office/drawing/2014/main" id="{5E46079A-4648-465E-9D1A-479174C9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1728" y="3092185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id="{A3BA42E0-6D8E-44BF-AC6B-5FB25C200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91EF6403-FD18-4EC0-840F-8F70F3494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2B6AD13-0D11-4C0C-A362-E048C9732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61DDD1A9-F0A4-4900-9DEF-F6B38336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26977AE-F962-40FD-945B-D1E106951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6078955A-1871-4463-B23D-8AD33984C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F1D297-74F5-4948-9655-BC87A30A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637359"/>
            <a:ext cx="5486401" cy="1220641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6DB040-BB4B-446D-9172-7253A566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782" y="5182141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AE7480-26E8-4D60-9ABF-DF801570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44645D-B360-4E3D-A96A-6D9CE4F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9C8E1E-3260-4E6A-83CA-93346831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3A551C21-5423-4320-86B3-CA6956E7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6D1A9E3F-8323-45A6-B267-8EA6B1A00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F4049F71-8749-4860-8F6D-611D459A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9D62868-92E4-42DF-9CF9-A9190CC14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154F-2AF6-F147-7907-51DE17E7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5" y="3429000"/>
            <a:ext cx="4867708" cy="26419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Take your time positioning</a:t>
            </a:r>
          </a:p>
          <a:p>
            <a:pPr marL="457200" indent="-457200">
              <a:buAutoNum type="arabicPeriod"/>
            </a:pPr>
            <a:r>
              <a:rPr lang="en-US" dirty="0"/>
              <a:t>If you lose your place…   </a:t>
            </a:r>
          </a:p>
          <a:p>
            <a:pPr marL="457200" indent="-457200">
              <a:buAutoNum type="arabicPeriod"/>
            </a:pPr>
            <a:r>
              <a:rPr lang="en-US" dirty="0"/>
              <a:t>Be conversational </a:t>
            </a:r>
          </a:p>
        </p:txBody>
      </p:sp>
    </p:spTree>
    <p:extLst>
      <p:ext uri="{BB962C8B-B14F-4D97-AF65-F5344CB8AC3E}">
        <p14:creationId xmlns:p14="http://schemas.microsoft.com/office/powerpoint/2010/main" val="45948621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{04BED4E7-6A28-BE4C-9A63-01D6C0AEDFA3}tf10001121</Template>
  <TotalTime>1204</TotalTime>
  <Words>1696</Words>
  <Application>Microsoft Macintosh PowerPoint</Application>
  <PresentationFormat>Widescreen</PresentationFormat>
  <Paragraphs>205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Georgia Pro Semibold</vt:lpstr>
      <vt:lpstr>RocaVTI</vt:lpstr>
      <vt:lpstr>Intro to Public Speaking </vt:lpstr>
      <vt:lpstr>what makes someone a good speaker?</vt:lpstr>
      <vt:lpstr>plan for the workshop </vt:lpstr>
      <vt:lpstr>warm-up </vt:lpstr>
      <vt:lpstr>sounding authoritative </vt:lpstr>
      <vt:lpstr>avoiding filler words</vt:lpstr>
      <vt:lpstr>impromptu speeches </vt:lpstr>
      <vt:lpstr>structure </vt:lpstr>
      <vt:lpstr>strategies for nerves</vt:lpstr>
      <vt:lpstr>practice impromptus </vt:lpstr>
      <vt:lpstr>questions </vt:lpstr>
      <vt:lpstr>ending exercises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Public Speaking </dc:title>
  <dc:creator>Esmé Thornhill-Davis</dc:creator>
  <cp:lastModifiedBy>Esmé Thornhill-Davis</cp:lastModifiedBy>
  <cp:revision>3</cp:revision>
  <dcterms:created xsi:type="dcterms:W3CDTF">2023-11-08T11:21:43Z</dcterms:created>
  <dcterms:modified xsi:type="dcterms:W3CDTF">2023-11-09T11:11:00Z</dcterms:modified>
</cp:coreProperties>
</file>